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</p:sldIdLst>
  <p:sldSz cx="24120475" cy="151193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>
          <p15:clr>
            <a:srgbClr val="A4A3A4"/>
          </p15:clr>
        </p15:guide>
        <p15:guide id="2" pos="75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62" autoAdjust="0"/>
  </p:normalViewPr>
  <p:slideViewPr>
    <p:cSldViewPr>
      <p:cViewPr varScale="1">
        <p:scale>
          <a:sx n="50" d="100"/>
          <a:sy n="50" d="100"/>
        </p:scale>
        <p:origin x="2616" y="36"/>
      </p:cViewPr>
      <p:guideLst>
        <p:guide orient="horz" pos="4762"/>
        <p:guide pos="75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206000" y="603000"/>
            <a:ext cx="21707640" cy="1170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20600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232892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1206000" y="8118000"/>
            <a:ext cx="2170764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206000" y="8118000"/>
            <a:ext cx="2170764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232892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120600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6564600" y="3537360"/>
            <a:ext cx="10989720" cy="876852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6564600" y="3537360"/>
            <a:ext cx="10989720" cy="876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1206000" y="603000"/>
            <a:ext cx="21707640" cy="1170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120600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1232892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1206000" y="8118000"/>
            <a:ext cx="2170764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1206000" y="8118000"/>
            <a:ext cx="2170764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2328920" y="353772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1232892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1206000" y="8118000"/>
            <a:ext cx="10593000" cy="41824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6564600" y="3537360"/>
            <a:ext cx="10989720" cy="876852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6564600" y="3537360"/>
            <a:ext cx="10989720" cy="876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206000" y="603000"/>
            <a:ext cx="21707640" cy="2524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206000" y="3537720"/>
            <a:ext cx="21707640" cy="87685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Рисунок 71"/>
          <p:cNvPicPr/>
          <p:nvPr/>
        </p:nvPicPr>
        <p:blipFill>
          <a:blip r:embed="rId2"/>
          <a:stretch/>
        </p:blipFill>
        <p:spPr>
          <a:xfrm>
            <a:off x="0" y="18360"/>
            <a:ext cx="24157800" cy="15096960"/>
          </a:xfrm>
          <a:prstGeom prst="rect">
            <a:avLst/>
          </a:prstGeom>
          <a:ln>
            <a:noFill/>
          </a:ln>
        </p:spPr>
      </p:pic>
      <p:sp>
        <p:nvSpPr>
          <p:cNvPr id="74" name="CustomShape 1"/>
          <p:cNvSpPr/>
          <p:nvPr/>
        </p:nvSpPr>
        <p:spPr>
          <a:xfrm>
            <a:off x="4715421" y="5481445"/>
            <a:ext cx="18528710" cy="30143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ru-RU" sz="8000" b="1" dirty="0">
                <a:solidFill>
                  <a:srgbClr val="FFFFFF"/>
                </a:solidFill>
                <a:latin typeface="Roboto Slab"/>
              </a:rPr>
              <a:t>Инвестиционные идеи </a:t>
            </a:r>
          </a:p>
          <a:p>
            <a:pPr algn="ctr"/>
            <a:r>
              <a:rPr lang="ru-RU" sz="8000" b="1" dirty="0">
                <a:solidFill>
                  <a:srgbClr val="FFFFFF"/>
                </a:solidFill>
                <a:latin typeface="Roboto Slab"/>
              </a:rPr>
              <a:t> ТОСЭР «Онега»</a:t>
            </a:r>
            <a:endParaRPr sz="8000" dirty="0"/>
          </a:p>
        </p:txBody>
      </p:sp>
      <p:sp>
        <p:nvSpPr>
          <p:cNvPr id="76" name="CustomShape 3"/>
          <p:cNvSpPr/>
          <p:nvPr/>
        </p:nvSpPr>
        <p:spPr>
          <a:xfrm>
            <a:off x="6660000" y="13608000"/>
            <a:ext cx="12162600" cy="58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3000" b="1" strike="noStrike" dirty="0">
                <a:solidFill>
                  <a:srgbClr val="000080"/>
                </a:solidFill>
                <a:latin typeface="Roboto Slab"/>
                <a:ea typeface="DejaVu Sans"/>
              </a:rPr>
              <a:t>2018 </a:t>
            </a:r>
            <a:r>
              <a:rPr lang="ru-RU" sz="3000" strike="noStrike" dirty="0">
                <a:solidFill>
                  <a:srgbClr val="000080"/>
                </a:solidFill>
                <a:latin typeface="Roboto Slab"/>
                <a:ea typeface="DejaVu Sans"/>
              </a:rPr>
              <a:t>/ </a:t>
            </a:r>
            <a:r>
              <a:rPr lang="ru-RU" sz="3000" dirty="0">
                <a:solidFill>
                  <a:srgbClr val="000080"/>
                </a:solidFill>
                <a:latin typeface="Roboto Slab"/>
                <a:ea typeface="DejaVu Sans"/>
              </a:rPr>
              <a:t>октябрь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125" y="1727027"/>
            <a:ext cx="9549206" cy="205714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dirty="0">
                <a:solidFill>
                  <a:srgbClr val="000080"/>
                </a:solidFill>
                <a:latin typeface="Roboto Slab"/>
              </a:rPr>
              <a:t>Строительство коровника</a:t>
            </a:r>
            <a:endParaRPr sz="4500" dirty="0"/>
          </a:p>
        </p:txBody>
      </p:sp>
      <p:sp>
        <p:nvSpPr>
          <p:cNvPr id="81" name="CustomShape 4"/>
          <p:cNvSpPr/>
          <p:nvPr/>
        </p:nvSpPr>
        <p:spPr>
          <a:xfrm>
            <a:off x="2232000" y="3672000"/>
            <a:ext cx="19935720" cy="85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979117" y="3672000"/>
            <a:ext cx="10873208" cy="108724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2800" b="1" dirty="0"/>
              <a:t>Объем инвестиций</a:t>
            </a:r>
            <a:r>
              <a:rPr lang="ru-RU" sz="2800" dirty="0"/>
              <a:t> – от 21 млн. руб.</a:t>
            </a:r>
          </a:p>
          <a:p>
            <a:r>
              <a:rPr lang="ru-RU" sz="2800" b="1" dirty="0"/>
              <a:t>Окупаемость проекта</a:t>
            </a:r>
            <a:r>
              <a:rPr lang="ru-RU" sz="2800" dirty="0"/>
              <a:t> – от 3,5 лет</a:t>
            </a:r>
          </a:p>
          <a:p>
            <a:r>
              <a:rPr lang="ru-RU" sz="2800" b="1" dirty="0"/>
              <a:t>Образ проекта: </a:t>
            </a:r>
            <a:endParaRPr lang="ru-RU" sz="2800" dirty="0"/>
          </a:p>
          <a:p>
            <a:r>
              <a:rPr lang="ru-RU" sz="2800" dirty="0"/>
              <a:t>Предполагается создать сельскохозяйственный проект, предполагающий строительство коровника на базе современных технологий в оборудовании для доения и содержания КРС.</a:t>
            </a:r>
          </a:p>
          <a:p>
            <a:r>
              <a:rPr lang="ru-RU" sz="2800" dirty="0"/>
              <a:t>Главная составляющая статьи денежных расходов — покупка или аренда земельного участка и строительство коровника.</a:t>
            </a:r>
          </a:p>
          <a:p>
            <a:r>
              <a:rPr lang="ru-RU" sz="2800" dirty="0"/>
              <a:t>Стоимость зависит от района, площади застройки и пастбищных земель, состояния коровников, коммуникаций. Плюсы аренды — старые советские фермы для содержания крупного рогатого скота отвечают всем необходимым нормативам.</a:t>
            </a:r>
          </a:p>
          <a:p>
            <a:r>
              <a:rPr lang="ru-RU" sz="2800" dirty="0"/>
              <a:t>Организованный на ферме молочный блок позволит не только получать, но и охлаждать молоко. Охлажденный продукт гораздо легче отправлять на заводы и перерабатывающие фабрики, а также продавать на рынках. Фермеры, имеющие поголовье скота до 200 голов, могут открыть небольшой магазин и продавать собственную продукцию. Еще один вариант реализации — продажа перекупщикам или агентам, которые будут осуществлять последующую реализацию.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6067B15-6B58-4BAA-A451-E96BB4418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57472" y="4527720"/>
            <a:ext cx="10111308" cy="67408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399865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23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dirty="0">
                <a:solidFill>
                  <a:srgbClr val="000080"/>
                </a:solidFill>
                <a:latin typeface="Roboto Slab"/>
              </a:rPr>
              <a:t>Добыча </a:t>
            </a:r>
            <a:r>
              <a:rPr lang="ru-RU" sz="4500" b="1" dirty="0" err="1">
                <a:solidFill>
                  <a:srgbClr val="000080"/>
                </a:solidFill>
                <a:latin typeface="Roboto Slab"/>
              </a:rPr>
              <a:t>недоосваиваемых</a:t>
            </a:r>
            <a:r>
              <a:rPr lang="ru-RU" sz="4500" b="1" dirty="0">
                <a:solidFill>
                  <a:srgbClr val="000080"/>
                </a:solidFill>
                <a:latin typeface="Roboto Slab"/>
              </a:rPr>
              <a:t> объектов лова в Северном бассейне</a:t>
            </a:r>
            <a:endParaRPr sz="4500" dirty="0"/>
          </a:p>
        </p:txBody>
      </p:sp>
      <p:sp>
        <p:nvSpPr>
          <p:cNvPr id="81" name="CustomShape 4"/>
          <p:cNvSpPr/>
          <p:nvPr/>
        </p:nvSpPr>
        <p:spPr>
          <a:xfrm>
            <a:off x="2232000" y="3672000"/>
            <a:ext cx="19935720" cy="85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984952" y="3789918"/>
            <a:ext cx="20916808" cy="60555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fontAlgn="base"/>
            <a:r>
              <a:rPr lang="ru-RU" sz="2800" b="1" dirty="0"/>
              <a:t>Объем инвестиций</a:t>
            </a:r>
            <a:r>
              <a:rPr lang="ru-RU" sz="2800" dirty="0"/>
              <a:t> – от 160 млн. руб.</a:t>
            </a:r>
          </a:p>
          <a:p>
            <a:pPr fontAlgn="base"/>
            <a:r>
              <a:rPr lang="ru-RU" sz="2800" b="1" dirty="0"/>
              <a:t>Окупаемость проекта</a:t>
            </a:r>
            <a:r>
              <a:rPr lang="ru-RU" sz="2800" dirty="0"/>
              <a:t> – 4 года.</a:t>
            </a:r>
          </a:p>
          <a:p>
            <a:pPr fontAlgn="base"/>
            <a:r>
              <a:rPr lang="ru-RU" sz="2800" b="1" dirty="0"/>
              <a:t>Образ проекта: </a:t>
            </a:r>
            <a:endParaRPr lang="ru-RU" sz="2800" dirty="0"/>
          </a:p>
          <a:p>
            <a:pPr fontAlgn="base"/>
            <a:r>
              <a:rPr lang="ru-RU" sz="2800" dirty="0"/>
              <a:t>Проект является ресурсным и направлен на добычу объектов лова, общий допустимый улов (ОДУ) которых не устанавливается, т.е. разрешение на промысел выдается по заявлению компании. Предполагается добыча беломорской сельди, чешско-печорской сельди и камбалы. Эти объекты лова являются рентабельными и в настоящее время </a:t>
            </a:r>
            <a:r>
              <a:rPr lang="ru-RU" sz="2800" dirty="0" err="1"/>
              <a:t>недоосваиваются</a:t>
            </a:r>
            <a:r>
              <a:rPr lang="ru-RU" sz="2800" dirty="0"/>
              <a:t>.</a:t>
            </a:r>
          </a:p>
          <a:p>
            <a:pPr fontAlgn="base"/>
            <a:r>
              <a:rPr lang="ru-RU" sz="2800" dirty="0"/>
              <a:t>Существенный объем инвестиций направлен на покупку судна, предназначенного для ловли рыбы и заморозки ее на борту до момента ее реализации.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164758-ECAB-4B06-9140-C085B5650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485" y="8097537"/>
            <a:ext cx="9491704" cy="58130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750A12-E117-4BE3-B517-ABB2A91961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781" y="8139468"/>
            <a:ext cx="8955079" cy="57710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68604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dirty="0">
                <a:solidFill>
                  <a:srgbClr val="000080"/>
                </a:solidFill>
                <a:latin typeface="Roboto Slab"/>
              </a:rPr>
              <a:t>Производство торфяных брикетов на основе местного сырья</a:t>
            </a:r>
            <a:endParaRPr sz="4500" dirty="0"/>
          </a:p>
        </p:txBody>
      </p:sp>
      <p:sp>
        <p:nvSpPr>
          <p:cNvPr id="81" name="CustomShape 4"/>
          <p:cNvSpPr/>
          <p:nvPr/>
        </p:nvSpPr>
        <p:spPr>
          <a:xfrm>
            <a:off x="2232000" y="3672000"/>
            <a:ext cx="19935720" cy="85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ТОСЭР «Онега»</a:t>
            </a:r>
          </a:p>
          <a:p>
            <a:pPr algn="just">
              <a:lnSpc>
                <a:spcPct val="100000"/>
              </a:lnSpc>
            </a:pPr>
            <a:endParaRPr lang="ru-RU" sz="2600" b="1" dirty="0">
              <a:solidFill>
                <a:srgbClr val="808080"/>
              </a:solidFill>
              <a:latin typeface="Roboto Slab"/>
              <a:ea typeface="Times New Roman"/>
            </a:endParaRPr>
          </a:p>
        </p:txBody>
      </p:sp>
      <p:sp>
        <p:nvSpPr>
          <p:cNvPr id="10" name="CustomShape 7"/>
          <p:cNvSpPr/>
          <p:nvPr/>
        </p:nvSpPr>
        <p:spPr>
          <a:xfrm>
            <a:off x="2138073" y="4884934"/>
            <a:ext cx="8775725" cy="7606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-  от 168 </a:t>
            </a:r>
            <a:r>
              <a:rPr lang="ru-RU" sz="3000" dirty="0" err="1"/>
              <a:t>млн.руб</a:t>
            </a:r>
            <a:r>
              <a:rPr lang="ru-RU" sz="3000" dirty="0"/>
              <a:t>.</a:t>
            </a:r>
          </a:p>
          <a:p>
            <a:r>
              <a:rPr lang="ru-RU" sz="3000" b="1" dirty="0"/>
              <a:t>Окупаемость проекта</a:t>
            </a:r>
            <a:r>
              <a:rPr lang="ru-RU" sz="3000" dirty="0"/>
              <a:t> – 5 лет с начала производственной деятельности</a:t>
            </a:r>
          </a:p>
          <a:p>
            <a:r>
              <a:rPr lang="ru-RU" sz="3000" b="1" dirty="0"/>
              <a:t>Образ проекта:</a:t>
            </a:r>
            <a:r>
              <a:rPr lang="ru-RU" sz="3000" dirty="0"/>
              <a:t> </a:t>
            </a:r>
          </a:p>
          <a:p>
            <a:endParaRPr lang="ru-RU" sz="3000" dirty="0"/>
          </a:p>
          <a:p>
            <a:endParaRPr lang="ru-RU" sz="3000" dirty="0"/>
          </a:p>
          <a:p>
            <a:r>
              <a:rPr lang="ru-RU" sz="3000" dirty="0"/>
              <a:t>Проектом предполагается подготовка торфяного месторождения к добыче торфа, его добыча и последующая его переработка в торфяные брикеты с целью продажи преимущественно на внешних рынках.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042A2D7-DE0E-4676-B093-639B37158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9065" y="4280539"/>
            <a:ext cx="9679410" cy="7887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17932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strike="noStrike" dirty="0">
                <a:solidFill>
                  <a:srgbClr val="000080"/>
                </a:solidFill>
                <a:latin typeface="Roboto Slab"/>
                <a:ea typeface="Times New Roman"/>
              </a:rPr>
              <a:t>Цех по переработке молока</a:t>
            </a:r>
            <a:endParaRPr sz="4500"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979117" y="3744816"/>
            <a:ext cx="9638710" cy="81009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-  от 8 млн. руб.</a:t>
            </a:r>
          </a:p>
          <a:p>
            <a:r>
              <a:rPr lang="ru-RU" sz="3000" b="1" dirty="0"/>
              <a:t>Окупаемость проекта</a:t>
            </a:r>
            <a:r>
              <a:rPr lang="ru-RU" sz="3000" dirty="0"/>
              <a:t> – от 3 лет</a:t>
            </a:r>
          </a:p>
          <a:p>
            <a:r>
              <a:rPr lang="ru-RU" sz="3000" b="1" dirty="0"/>
              <a:t>Образ проекта: </a:t>
            </a:r>
            <a:endParaRPr lang="ru-RU" sz="3000" dirty="0"/>
          </a:p>
          <a:p>
            <a:endParaRPr lang="ru-RU" sz="3000" dirty="0"/>
          </a:p>
          <a:p>
            <a:r>
              <a:rPr lang="ru-RU" sz="3000" dirty="0"/>
              <a:t>Компактные цеха становятся довольно популярными в сфере молочной индустрии. Их легко запустить фактически в любом месте, и они обладают достаточно высокой производительностью. </a:t>
            </a:r>
          </a:p>
          <a:p>
            <a:r>
              <a:rPr lang="ru-RU" sz="3000" dirty="0"/>
              <a:t>Что касается ассортимента, то он будет зависеть от производственных возможностей конкретного модульного цеха. При этом в качестве наиболее популярных можно определить следующие позиции:</a:t>
            </a:r>
          </a:p>
          <a:p>
            <a:r>
              <a:rPr lang="ru-RU" sz="3000" dirty="0"/>
              <a:t> - масло; </a:t>
            </a:r>
          </a:p>
          <a:p>
            <a:r>
              <a:rPr lang="ru-RU" sz="3000" dirty="0"/>
              <a:t>- творог; </a:t>
            </a:r>
          </a:p>
          <a:p>
            <a:r>
              <a:rPr lang="ru-RU" sz="3000" dirty="0"/>
              <a:t>- сыр; </a:t>
            </a:r>
          </a:p>
          <a:p>
            <a:r>
              <a:rPr lang="ru-RU" sz="3000" dirty="0"/>
              <a:t>- кисломолочные напитки в ПЮР ПАК пакетах; </a:t>
            </a:r>
          </a:p>
          <a:p>
            <a:r>
              <a:rPr lang="ru-RU" sz="3000" dirty="0"/>
              <a:t>- пастеризованное молоко в упаковке ПЮР ПАК; </a:t>
            </a:r>
          </a:p>
          <a:p>
            <a:r>
              <a:rPr lang="ru-RU" sz="3000" dirty="0"/>
              <a:t>- сыворотка; </a:t>
            </a:r>
          </a:p>
          <a:p>
            <a:r>
              <a:rPr lang="ru-RU" sz="3000" dirty="0"/>
              <a:t>- сметана в пластиковых стаканах.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902641-CA67-4862-AFF7-0141D102B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544" y="4557956"/>
            <a:ext cx="10442414" cy="79197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722306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497" y="13355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strike="noStrike" dirty="0">
                <a:solidFill>
                  <a:srgbClr val="000080"/>
                </a:solidFill>
                <a:latin typeface="Roboto Slab"/>
                <a:ea typeface="Times New Roman"/>
              </a:rPr>
              <a:t>Производство мороженого</a:t>
            </a:r>
            <a:endParaRPr sz="4500"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722468" y="3383211"/>
            <a:ext cx="20994954" cy="75941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-  от 3,5 </a:t>
            </a:r>
            <a:r>
              <a:rPr lang="ru-RU" sz="3000" dirty="0" err="1"/>
              <a:t>млн.руб</a:t>
            </a:r>
            <a:r>
              <a:rPr lang="ru-RU" sz="3000" dirty="0"/>
              <a:t>.</a:t>
            </a:r>
          </a:p>
          <a:p>
            <a:r>
              <a:rPr lang="ru-RU" sz="3000" b="1" dirty="0"/>
              <a:t>Окупаемость проекта</a:t>
            </a:r>
            <a:r>
              <a:rPr lang="ru-RU" sz="3000" dirty="0"/>
              <a:t> – от 1 года</a:t>
            </a:r>
          </a:p>
          <a:p>
            <a:r>
              <a:rPr lang="ru-RU" sz="3000" b="1" dirty="0"/>
              <a:t>Образ проекта:</a:t>
            </a:r>
          </a:p>
          <a:p>
            <a:endParaRPr lang="ru-RU" sz="3000" dirty="0"/>
          </a:p>
          <a:p>
            <a:r>
              <a:rPr lang="ru-RU" sz="3000" dirty="0"/>
              <a:t>Производство мороженого ─ сезонный, интересный и «вкусный» бизнес. Несмотря на сезонность, когда в теплое время продукцию разбирают быстрее, чем в холодное время года, мороженное постоянно пользуется спросом, как десерт для дома.</a:t>
            </a:r>
          </a:p>
          <a:p>
            <a:r>
              <a:rPr lang="ru-RU" sz="3000" dirty="0"/>
              <a:t>Специалистами отмечается, что на одного жителя нашей страны по статистическим данным за год приходится до 10 килограмм потребления этого лакомства. Грамотный подход в организации предпринимательской деятельности в этом бизнесе, делает его надежным и прибыльным.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A0E6A1-FA9C-48DF-B0B7-D8E379C4B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743" y="8545648"/>
            <a:ext cx="8906897" cy="54510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EA9C22-E62E-4332-A975-95B7072D4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0963" y="8549215"/>
            <a:ext cx="8906897" cy="54204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392985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-16503" y="13355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dirty="0">
                <a:solidFill>
                  <a:srgbClr val="000080"/>
                </a:solidFill>
                <a:latin typeface="Roboto Slab"/>
              </a:rPr>
              <a:t>Гостиница</a:t>
            </a:r>
            <a:endParaRPr sz="4500"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для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979116" y="4251614"/>
            <a:ext cx="19606119" cy="75941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-  от 15 млн. руб.</a:t>
            </a:r>
          </a:p>
          <a:p>
            <a:r>
              <a:rPr lang="ru-RU" sz="3000" b="1" dirty="0"/>
              <a:t>Срок окупаемости</a:t>
            </a:r>
            <a:r>
              <a:rPr lang="ru-RU" sz="3000" dirty="0"/>
              <a:t> – от 5 до 7 лет</a:t>
            </a:r>
          </a:p>
          <a:p>
            <a:r>
              <a:rPr lang="ru-RU" sz="3000" b="1" dirty="0"/>
              <a:t>Образ проекта:</a:t>
            </a:r>
            <a:endParaRPr lang="ru-RU" sz="3000" dirty="0"/>
          </a:p>
          <a:p>
            <a:endParaRPr lang="ru-RU" sz="3000" dirty="0"/>
          </a:p>
          <a:p>
            <a:r>
              <a:rPr lang="ru-RU" sz="3000" dirty="0"/>
              <a:t>Проектом предполагается строительство гостиницы, состоящей из 20 номеров, или конвертация существующего здания под гостиницу средней ценовой категории. 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665999-BE88-4AFF-8ACA-B05974A5D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277" y="7800661"/>
            <a:ext cx="9164959" cy="61344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73F6AC-6D98-4531-A361-F3FBB6125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99" y="7839138"/>
            <a:ext cx="8776510" cy="61256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85458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196000" y="2741923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strike="noStrike" dirty="0">
                <a:solidFill>
                  <a:srgbClr val="000080"/>
                </a:solidFill>
                <a:latin typeface="Roboto Slab"/>
                <a:ea typeface="Times New Roman"/>
              </a:rPr>
              <a:t>Детский развивающий центр</a:t>
            </a:r>
            <a:endParaRPr sz="4500"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идея для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2232000" y="5279761"/>
            <a:ext cx="10081120" cy="75941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– от 1,5 млн. руб.</a:t>
            </a:r>
          </a:p>
          <a:p>
            <a:r>
              <a:rPr lang="ru-RU" sz="3000" b="1" dirty="0"/>
              <a:t>Окупаемость проекта</a:t>
            </a:r>
            <a:r>
              <a:rPr lang="ru-RU" sz="3000" dirty="0"/>
              <a:t> – от 3,5 лет</a:t>
            </a:r>
          </a:p>
          <a:p>
            <a:r>
              <a:rPr lang="ru-RU" sz="3000" b="1" dirty="0"/>
              <a:t>Образ проекта: </a:t>
            </a:r>
          </a:p>
          <a:p>
            <a:endParaRPr lang="ru-RU" sz="3000" dirty="0"/>
          </a:p>
          <a:p>
            <a:r>
              <a:rPr lang="ru-RU" sz="3000" dirty="0"/>
              <a:t>Проектом предусмотрена организация групповых развивающих занятий, творческих мастерских для детей определенных возрастных категорий. Также планируется предоставление сопутствующих услуг: фотографа и кафе.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5B991E-4127-4137-8318-8ED5A444A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155" y="4486501"/>
            <a:ext cx="11395722" cy="75941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738545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4500" b="1" strike="noStrike" dirty="0">
                <a:solidFill>
                  <a:srgbClr val="000080"/>
                </a:solidFill>
                <a:latin typeface="Roboto Slab"/>
                <a:ea typeface="Times New Roman"/>
              </a:rPr>
              <a:t>Спортивный центр</a:t>
            </a:r>
            <a:endParaRPr sz="4500"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для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979118" y="4457310"/>
            <a:ext cx="9289032" cy="75941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-  от 80 млн. руб.</a:t>
            </a:r>
          </a:p>
          <a:p>
            <a:r>
              <a:rPr lang="ru-RU" sz="3000" b="1" dirty="0"/>
              <a:t>Срок окупаемости</a:t>
            </a:r>
            <a:r>
              <a:rPr lang="ru-RU" sz="3000" dirty="0"/>
              <a:t> – от 8 лет</a:t>
            </a:r>
          </a:p>
          <a:p>
            <a:r>
              <a:rPr lang="ru-RU" sz="3000" b="1" dirty="0"/>
              <a:t>Образ проекта:</a:t>
            </a:r>
            <a:r>
              <a:rPr lang="ru-RU" sz="3000" dirty="0"/>
              <a:t> </a:t>
            </a:r>
          </a:p>
          <a:p>
            <a:endParaRPr lang="ru-RU" sz="3000" dirty="0"/>
          </a:p>
          <a:p>
            <a:r>
              <a:rPr lang="ru-RU" sz="3000" dirty="0"/>
              <a:t>Проектом предусмотрено строительство физкультурно-оздоровительно комплекса для проведения учебно-тренировочных занятий, общефизической подготовки, спортивных игр, физкультурно-оздоровительных мероприятий и соревнований.</a:t>
            </a:r>
          </a:p>
          <a:p>
            <a:r>
              <a:rPr lang="ru-RU" sz="3000" dirty="0"/>
              <a:t>В Архангельской области происходит рост платных услуг в сфере спорта и культурных услуг, что свидетельствует о потенциале роста спроса и на услуги предполагаемого центра.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A3AB2-4657-44EC-9D79-406A93E19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267" y="4768849"/>
            <a:ext cx="10997835" cy="65741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150198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32000" y="264168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6000" b="1" strike="noStrike" dirty="0">
                <a:solidFill>
                  <a:srgbClr val="000080"/>
                </a:solidFill>
                <a:latin typeface="Roboto Slab"/>
                <a:ea typeface="Times New Roman"/>
              </a:rPr>
              <a:t>Гончарная мастерская</a:t>
            </a:r>
            <a:endParaRPr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Инвестиционные идеи для ТОСЭР «Онега»</a:t>
            </a:r>
          </a:p>
        </p:txBody>
      </p:sp>
      <p:sp>
        <p:nvSpPr>
          <p:cNvPr id="10" name="CustomShape 7"/>
          <p:cNvSpPr/>
          <p:nvPr/>
        </p:nvSpPr>
        <p:spPr>
          <a:xfrm>
            <a:off x="1952755" y="3535380"/>
            <a:ext cx="10945216" cy="75941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sz="3000" b="1" dirty="0"/>
              <a:t>Объем инвестиций</a:t>
            </a:r>
            <a:r>
              <a:rPr lang="ru-RU" sz="3000" dirty="0"/>
              <a:t> -  от 1,1 млн. руб.</a:t>
            </a:r>
          </a:p>
          <a:p>
            <a:r>
              <a:rPr lang="ru-RU" sz="3000" b="1" dirty="0"/>
              <a:t>Срок окупаемости</a:t>
            </a:r>
            <a:r>
              <a:rPr lang="ru-RU" sz="3000" dirty="0"/>
              <a:t> – от 1 года</a:t>
            </a:r>
          </a:p>
          <a:p>
            <a:r>
              <a:rPr lang="ru-RU" sz="3000" b="1" dirty="0"/>
              <a:t>Образ проекта: </a:t>
            </a:r>
            <a:endParaRPr lang="ru-RU" sz="3000" dirty="0"/>
          </a:p>
          <a:p>
            <a:r>
              <a:rPr lang="ru-RU" sz="3000" dirty="0"/>
              <a:t>Целью данного проекта является открытие школы гончарного искусства, на базе которой будут проходить: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мастер-классы для разового посещения детьми и взрослыми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базовый курс, состоящий из 8-12 занятий (для желающих более подробно научиться гончарному мастерству)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лепка из глины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программы, проработанные психологами, о влиянии развития мелкой моторики у детей, в том числе, индивидуальные программы для детей с </a:t>
            </a:r>
            <a:r>
              <a:rPr lang="ru-RU" sz="3000" dirty="0" err="1"/>
              <a:t>органиченными</a:t>
            </a:r>
            <a:r>
              <a:rPr lang="ru-RU" sz="3000" dirty="0"/>
              <a:t> возможностями здоровья.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узконаправленные занятия для профессионалов своего дела (продвинутые курсы, повышение квалификации)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сдача в аренду рабочего пространства для продвинутых гончаров и индивидуальных занятий (гончарный коворкинг)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продажа готовой продукции, сувениров на территории школы.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000" dirty="0"/>
              <a:t>фотосессии на территории школы.</a:t>
            </a:r>
          </a:p>
          <a:p>
            <a:endParaRPr lang="ru-RU" sz="2800" dirty="0">
              <a:latin typeface="Roboto Slab" pitchFamily="2" charset="0"/>
              <a:ea typeface="Roboto Slab" pitchFamily="2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686A48-4EFC-466E-8FAE-3761A5E24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118" y="4895379"/>
            <a:ext cx="10497012" cy="73444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13200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60" y="18360"/>
            <a:ext cx="24153480" cy="150926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206000" y="4176000"/>
            <a:ext cx="21695760" cy="934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22212000" y="14112000"/>
            <a:ext cx="7117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dirty="0">
                <a:solidFill>
                  <a:srgbClr val="FFFFFF"/>
                </a:solidFill>
                <a:latin typeface="Roboto Slab"/>
                <a:ea typeface="DejaVu Sans"/>
              </a:rPr>
              <a:t>03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2293197" y="3081960"/>
            <a:ext cx="19935720" cy="10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6000" b="1" strike="noStrike" dirty="0">
                <a:solidFill>
                  <a:srgbClr val="000080"/>
                </a:solidFill>
                <a:latin typeface="Roboto Slab"/>
                <a:ea typeface="Times New Roman"/>
              </a:rPr>
              <a:t>Контактная информация:</a:t>
            </a:r>
            <a:endParaRPr dirty="0"/>
          </a:p>
        </p:txBody>
      </p:sp>
      <p:sp>
        <p:nvSpPr>
          <p:cNvPr id="82" name="CustomShape 5"/>
          <p:cNvSpPr/>
          <p:nvPr/>
        </p:nvSpPr>
        <p:spPr>
          <a:xfrm>
            <a:off x="-432000" y="648000"/>
            <a:ext cx="172440" cy="33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6"/>
          <p:cNvSpPr/>
          <p:nvPr/>
        </p:nvSpPr>
        <p:spPr>
          <a:xfrm>
            <a:off x="2160000" y="1368000"/>
            <a:ext cx="20007720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808080"/>
                </a:solidFill>
                <a:latin typeface="Roboto Slab"/>
                <a:ea typeface="Times New Roman"/>
              </a:rPr>
              <a:t>Название слайда или презентации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61E562-550C-4D0B-81FE-DBECE1EB6FAE}"/>
              </a:ext>
            </a:extLst>
          </p:cNvPr>
          <p:cNvSpPr/>
          <p:nvPr/>
        </p:nvSpPr>
        <p:spPr>
          <a:xfrm>
            <a:off x="2771205" y="6359346"/>
            <a:ext cx="195861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Адрес:                                                         163000 Архангельск, ул. Свободы, 23</a:t>
            </a:r>
          </a:p>
          <a:p>
            <a:r>
              <a:rPr lang="ru-RU" sz="4000" dirty="0"/>
              <a:t>Единый телефон:	                                    8 (800) 100 7000</a:t>
            </a:r>
          </a:p>
          <a:p>
            <a:r>
              <a:rPr lang="ru-RU" sz="4000" dirty="0"/>
              <a:t>Электронная почта:                                   </a:t>
            </a:r>
            <a:r>
              <a:rPr lang="ru-RU" sz="4000" dirty="0" err="1"/>
              <a:t>in</a:t>
            </a:r>
            <a:r>
              <a:rPr lang="en-US" sz="4000" dirty="0"/>
              <a:t>vest</a:t>
            </a:r>
            <a:r>
              <a:rPr lang="ru-RU" sz="4000" dirty="0"/>
              <a:t>@krao29.ru</a:t>
            </a:r>
          </a:p>
          <a:p>
            <a:r>
              <a:rPr lang="ru-RU" sz="4000" dirty="0"/>
              <a:t>Сайт:                                                           krao29.ru</a:t>
            </a:r>
          </a:p>
          <a:p>
            <a:r>
              <a:rPr lang="ru-RU" sz="4000" dirty="0"/>
              <a:t>Генеральный директор:                             Ковалев Алексей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17491252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1950</TotalTime>
  <Words>894</Words>
  <Application>Microsoft Office PowerPoint</Application>
  <PresentationFormat>Произвольный</PresentationFormat>
  <Paragraphs>111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DejaVu Sans</vt:lpstr>
      <vt:lpstr>Roboto Slab</vt:lpstr>
      <vt:lpstr>StarSymbol</vt:lpstr>
      <vt:lpstr>Times New Roman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</cp:revision>
  <dcterms:modified xsi:type="dcterms:W3CDTF">2018-10-31T07:54:48Z</dcterms:modified>
</cp:coreProperties>
</file>